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9d0bfcd1_0_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9d0bfc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99d0b8e88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99d0b8e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95bc8a8af_0_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95bc8a8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99d0bfcd1_0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99d0bfc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99d0b8e88_2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99d0b8e8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9d0b8e88_2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9d0b8e8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9d0b8e88_2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9d0b8e8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99d0b8e88_2_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99d0b8e8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9d0bfeb6_0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9d0bfe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99d0b8e88_2_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99d0b8e88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9b0fa6a94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9b0fa6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99d0b8e88_2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99d0b8e8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99d0b8e88_2_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99d0b8e88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9b0fa6a94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9b0fa6a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9b0fa6a94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9b0fa6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5a83fd83d_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5a83fd8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9b0fa6a9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9b0fa6a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b0fa6a94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b0fa6a9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95bc8a8af_0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95bc8a8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95bc8a8af_0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95bc8a8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95bc8a8af_0_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95bc8a8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95bc8a8af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95bc8a8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9b0fa6a94_0_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9b0fa6a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74350" y="0"/>
            <a:ext cx="8512500" cy="3054000"/>
          </a:xfrm>
          <a:prstGeom prst="rect">
            <a:avLst/>
          </a:prstGeom>
          <a:noFill/>
          <a:ln>
            <a:noFill/>
          </a:ln>
        </p:spPr>
        <p:txBody>
          <a:bodyPr anchorCtr="0" anchor="b" bIns="91425" lIns="91425" spcFirstLastPara="1" rIns="91425" wrap="square" tIns="91425">
            <a:noAutofit/>
          </a:bodyPr>
          <a:lstStyle/>
          <a:p>
            <a:pPr indent="457200" lvl="0" marL="91440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 </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600">
                <a:solidFill>
                  <a:schemeClr val="lt1"/>
                </a:solidFill>
                <a:latin typeface="Montserrat"/>
                <a:ea typeface="Montserrat"/>
                <a:cs typeface="Montserrat"/>
                <a:sym typeface="Montserrat"/>
              </a:rPr>
              <a:t> Product Recommendation Engine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457200" lvl="0" marL="2743200" rtl="0" algn="l">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pic>
        <p:nvPicPr>
          <p:cNvPr id="56" name="Google Shape;56;p13"/>
          <p:cNvPicPr preferRelativeResize="0"/>
          <p:nvPr/>
        </p:nvPicPr>
        <p:blipFill>
          <a:blip r:embed="rId3">
            <a:alphaModFix/>
          </a:blip>
          <a:stretch>
            <a:fillRect/>
          </a:stretch>
        </p:blipFill>
        <p:spPr>
          <a:xfrm>
            <a:off x="3772325" y="3000675"/>
            <a:ext cx="1936150" cy="214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EDA Contd.</a:t>
            </a:r>
            <a:endParaRPr b="1">
              <a:latin typeface="Montserrat"/>
              <a:ea typeface="Montserrat"/>
              <a:cs typeface="Montserrat"/>
              <a:sym typeface="Montserrat"/>
            </a:endParaRPr>
          </a:p>
        </p:txBody>
      </p:sp>
      <p:sp>
        <p:nvSpPr>
          <p:cNvPr id="119" name="Google Shape;119;p22"/>
          <p:cNvSpPr txBox="1"/>
          <p:nvPr/>
        </p:nvSpPr>
        <p:spPr>
          <a:xfrm>
            <a:off x="270275" y="1168175"/>
            <a:ext cx="3613200" cy="2862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GB" sz="1800">
                <a:solidFill>
                  <a:schemeClr val="lt1"/>
                </a:solidFill>
                <a:latin typeface="Montserrat"/>
                <a:ea typeface="Montserrat"/>
                <a:cs typeface="Montserrat"/>
                <a:sym typeface="Montserrat"/>
              </a:rPr>
              <a:t>Feature Name - UserId</a:t>
            </a:r>
            <a:endParaRPr b="1"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Plotted graph has only top 10 Users.</a:t>
            </a:r>
            <a:endParaRPr b="1" sz="16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The graph is showing how many times a particular user has purchased a products.</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20" name="Google Shape;120;p22"/>
          <p:cNvPicPr preferRelativeResize="0"/>
          <p:nvPr/>
        </p:nvPicPr>
        <p:blipFill>
          <a:blip r:embed="rId3">
            <a:alphaModFix/>
          </a:blip>
          <a:stretch>
            <a:fillRect/>
          </a:stretch>
        </p:blipFill>
        <p:spPr>
          <a:xfrm>
            <a:off x="3704600" y="1168175"/>
            <a:ext cx="4955726" cy="299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26" name="Google Shape;126;p23"/>
          <p:cNvPicPr preferRelativeResize="0"/>
          <p:nvPr/>
        </p:nvPicPr>
        <p:blipFill>
          <a:blip r:embed="rId3">
            <a:alphaModFix/>
          </a:blip>
          <a:stretch>
            <a:fillRect/>
          </a:stretch>
        </p:blipFill>
        <p:spPr>
          <a:xfrm>
            <a:off x="4572000" y="1107175"/>
            <a:ext cx="4260300" cy="2795184"/>
          </a:xfrm>
          <a:prstGeom prst="rect">
            <a:avLst/>
          </a:prstGeom>
          <a:noFill/>
          <a:ln>
            <a:noFill/>
          </a:ln>
        </p:spPr>
      </p:pic>
      <p:sp>
        <p:nvSpPr>
          <p:cNvPr id="127" name="Google Shape;127;p23"/>
          <p:cNvSpPr txBox="1"/>
          <p:nvPr/>
        </p:nvSpPr>
        <p:spPr>
          <a:xfrm>
            <a:off x="488200" y="1368700"/>
            <a:ext cx="3861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From chart it’s clear that -</a:t>
            </a:r>
            <a:endParaRPr b="1"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Most of the product has given as highest rating.</a:t>
            </a:r>
            <a:endParaRPr b="1" sz="16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Very less number of product has low rating.</a:t>
            </a:r>
            <a:endParaRPr b="1" sz="16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EDA Contd.</a:t>
            </a:r>
            <a:endParaRPr/>
          </a:p>
        </p:txBody>
      </p:sp>
      <p:pic>
        <p:nvPicPr>
          <p:cNvPr id="133" name="Google Shape;133;p24"/>
          <p:cNvPicPr preferRelativeResize="0"/>
          <p:nvPr/>
        </p:nvPicPr>
        <p:blipFill>
          <a:blip r:embed="rId3">
            <a:alphaModFix/>
          </a:blip>
          <a:stretch>
            <a:fillRect/>
          </a:stretch>
        </p:blipFill>
        <p:spPr>
          <a:xfrm>
            <a:off x="311700" y="1264050"/>
            <a:ext cx="5816901" cy="2772300"/>
          </a:xfrm>
          <a:prstGeom prst="rect">
            <a:avLst/>
          </a:prstGeom>
          <a:noFill/>
          <a:ln>
            <a:noFill/>
          </a:ln>
        </p:spPr>
      </p:pic>
      <p:pic>
        <p:nvPicPr>
          <p:cNvPr id="134" name="Google Shape;134;p24"/>
          <p:cNvPicPr preferRelativeResize="0"/>
          <p:nvPr/>
        </p:nvPicPr>
        <p:blipFill>
          <a:blip r:embed="rId4">
            <a:alphaModFix/>
          </a:blip>
          <a:stretch>
            <a:fillRect/>
          </a:stretch>
        </p:blipFill>
        <p:spPr>
          <a:xfrm>
            <a:off x="4521750" y="2299450"/>
            <a:ext cx="4047850" cy="253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2286000" rtl="0" algn="l">
              <a:spcBef>
                <a:spcPts val="0"/>
              </a:spcBef>
              <a:spcAft>
                <a:spcPts val="0"/>
              </a:spcAft>
              <a:buNone/>
            </a:pPr>
            <a:r>
              <a:rPr b="1" lang="en-GB">
                <a:latin typeface="Montserrat"/>
                <a:ea typeface="Montserrat"/>
                <a:cs typeface="Montserrat"/>
                <a:sym typeface="Montserrat"/>
              </a:rPr>
              <a:t>EDA Contd.</a:t>
            </a:r>
            <a:endParaRPr b="1">
              <a:latin typeface="Montserrat"/>
              <a:ea typeface="Montserrat"/>
              <a:cs typeface="Montserrat"/>
              <a:sym typeface="Montserrat"/>
            </a:endParaRPr>
          </a:p>
        </p:txBody>
      </p:sp>
      <p:pic>
        <p:nvPicPr>
          <p:cNvPr id="140" name="Google Shape;140;p25"/>
          <p:cNvPicPr preferRelativeResize="0"/>
          <p:nvPr/>
        </p:nvPicPr>
        <p:blipFill>
          <a:blip r:embed="rId3">
            <a:alphaModFix/>
          </a:blip>
          <a:stretch>
            <a:fillRect/>
          </a:stretch>
        </p:blipFill>
        <p:spPr>
          <a:xfrm>
            <a:off x="311700" y="1858825"/>
            <a:ext cx="3905250" cy="25622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629150" y="1917200"/>
            <a:ext cx="3975275" cy="2384035"/>
          </a:xfrm>
          <a:prstGeom prst="rect">
            <a:avLst/>
          </a:prstGeom>
          <a:noFill/>
          <a:ln>
            <a:noFill/>
          </a:ln>
        </p:spPr>
      </p:pic>
      <p:sp>
        <p:nvSpPr>
          <p:cNvPr id="142" name="Google Shape;142;p25"/>
          <p:cNvSpPr txBox="1"/>
          <p:nvPr/>
        </p:nvSpPr>
        <p:spPr>
          <a:xfrm>
            <a:off x="915350" y="1360213"/>
            <a:ext cx="316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Before Log Transformation</a:t>
            </a:r>
            <a:endParaRPr b="1" sz="1600">
              <a:solidFill>
                <a:schemeClr val="lt1"/>
              </a:solidFill>
              <a:latin typeface="Montserrat"/>
              <a:ea typeface="Montserrat"/>
              <a:cs typeface="Montserrat"/>
              <a:sym typeface="Montserrat"/>
            </a:endParaRPr>
          </a:p>
        </p:txBody>
      </p:sp>
      <p:sp>
        <p:nvSpPr>
          <p:cNvPr id="143" name="Google Shape;143;p25"/>
          <p:cNvSpPr txBox="1"/>
          <p:nvPr/>
        </p:nvSpPr>
        <p:spPr>
          <a:xfrm>
            <a:off x="5352725" y="1360225"/>
            <a:ext cx="325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After Log Transformation</a:t>
            </a:r>
            <a:endParaRPr b="1" sz="16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SVD - Singular Value Decomposition</a:t>
            </a:r>
            <a:endParaRPr sz="1150">
              <a:solidFill>
                <a:srgbClr val="1E1E1E"/>
              </a:solidFill>
              <a:highlight>
                <a:schemeClr val="dk2"/>
              </a:highlight>
              <a:latin typeface="Courier New"/>
              <a:ea typeface="Courier New"/>
              <a:cs typeface="Courier New"/>
              <a:sym typeface="Courier New"/>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149" name="Google Shape;149;p26"/>
          <p:cNvPicPr preferRelativeResize="0"/>
          <p:nvPr/>
        </p:nvPicPr>
        <p:blipFill>
          <a:blip r:embed="rId3">
            <a:alphaModFix/>
          </a:blip>
          <a:stretch>
            <a:fillRect/>
          </a:stretch>
        </p:blipFill>
        <p:spPr>
          <a:xfrm>
            <a:off x="4243800" y="1164800"/>
            <a:ext cx="4588500" cy="2920425"/>
          </a:xfrm>
          <a:prstGeom prst="rect">
            <a:avLst/>
          </a:prstGeom>
          <a:noFill/>
          <a:ln>
            <a:noFill/>
          </a:ln>
        </p:spPr>
      </p:pic>
      <p:sp>
        <p:nvSpPr>
          <p:cNvPr id="150" name="Google Shape;150;p26"/>
          <p:cNvSpPr txBox="1"/>
          <p:nvPr/>
        </p:nvSpPr>
        <p:spPr>
          <a:xfrm>
            <a:off x="350175" y="1164800"/>
            <a:ext cx="3859500" cy="3411600"/>
          </a:xfrm>
          <a:prstGeom prst="rect">
            <a:avLst/>
          </a:prstGeom>
          <a:noFill/>
          <a:ln>
            <a:noFill/>
          </a:ln>
        </p:spPr>
        <p:txBody>
          <a:bodyPr anchorCtr="0" anchor="t" bIns="91425" lIns="91425" spcFirstLastPara="1" rIns="91425" wrap="square" tIns="91425">
            <a:spAutoFit/>
          </a:bodyPr>
          <a:lstStyle/>
          <a:p>
            <a:pPr indent="-323850" lvl="0" marL="457200" rtl="0" algn="l">
              <a:lnSpc>
                <a:spcPct val="130434"/>
              </a:lnSpc>
              <a:spcBef>
                <a:spcPts val="0"/>
              </a:spcBef>
              <a:spcAft>
                <a:spcPts val="0"/>
              </a:spcAft>
              <a:buClr>
                <a:schemeClr val="lt1"/>
              </a:buClr>
              <a:buSzPts val="1500"/>
              <a:buFont typeface="Montserrat"/>
              <a:buChar char="➢"/>
            </a:pPr>
            <a:r>
              <a:rPr b="1" lang="en-GB" sz="1500">
                <a:solidFill>
                  <a:schemeClr val="lt1"/>
                </a:solidFill>
                <a:highlight>
                  <a:srgbClr val="FFFFFF"/>
                </a:highlight>
                <a:latin typeface="Montserrat"/>
                <a:ea typeface="Montserrat"/>
                <a:cs typeface="Montserrat"/>
                <a:sym typeface="Montserrat"/>
              </a:rPr>
              <a:t>The Singular-Value Decomposition, is a matrix decomposition method for reducing a matrix to its constituent parts in order to make certain subsequent matrix calculations simpler. It provides another way to factorize a matrix, into singular vectors and singular values.</a:t>
            </a:r>
            <a:endParaRPr b="1" sz="15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1190550"/>
            <a:ext cx="85206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Montserrat"/>
                <a:ea typeface="Montserrat"/>
                <a:cs typeface="Montserrat"/>
                <a:sym typeface="Montserrat"/>
              </a:rPr>
              <a:t>Collaborative Recommendation System</a:t>
            </a:r>
            <a:endParaRPr b="1" sz="2000">
              <a:latin typeface="Montserrat"/>
              <a:ea typeface="Montserrat"/>
              <a:cs typeface="Montserrat"/>
              <a:sym typeface="Montserrat"/>
            </a:endParaRPr>
          </a:p>
        </p:txBody>
      </p:sp>
      <p:sp>
        <p:nvSpPr>
          <p:cNvPr id="156" name="Google Shape;156;p27"/>
          <p:cNvSpPr txBox="1"/>
          <p:nvPr>
            <p:ph idx="1" type="body"/>
          </p:nvPr>
        </p:nvSpPr>
        <p:spPr>
          <a:xfrm>
            <a:off x="378975" y="1750825"/>
            <a:ext cx="84534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lt1"/>
                </a:solidFill>
              </a:rPr>
              <a:t>No of Components in SVD = 35</a:t>
            </a:r>
            <a:endParaRPr b="1" sz="1600">
              <a:solidFill>
                <a:schemeClr val="lt1"/>
              </a:solidFill>
            </a:endParaRPr>
          </a:p>
          <a:p>
            <a:pPr indent="0" lvl="0" marL="0" rtl="0" algn="l">
              <a:spcBef>
                <a:spcPts val="0"/>
              </a:spcBef>
              <a:spcAft>
                <a:spcPts val="0"/>
              </a:spcAft>
              <a:buNone/>
            </a:pPr>
            <a:r>
              <a:rPr b="1" lang="en-GB" sz="1600">
                <a:solidFill>
                  <a:schemeClr val="lt1"/>
                </a:solidFill>
              </a:rPr>
              <a:t>Pivot Matrix:    Shape (22363,12101)</a:t>
            </a:r>
            <a:endParaRPr b="1" sz="1600">
              <a:solidFill>
                <a:schemeClr val="lt1"/>
              </a:solidFill>
            </a:endParaRPr>
          </a:p>
          <a:p>
            <a:pPr indent="0" lvl="0" marL="0" rtl="0" algn="l">
              <a:spcBef>
                <a:spcPts val="0"/>
              </a:spcBef>
              <a:spcAft>
                <a:spcPts val="0"/>
              </a:spcAft>
              <a:buNone/>
            </a:pPr>
            <a:r>
              <a:t/>
            </a:r>
            <a:endParaRPr>
              <a:solidFill>
                <a:schemeClr val="lt1"/>
              </a:solidFill>
            </a:endParaRPr>
          </a:p>
        </p:txBody>
      </p:sp>
      <p:pic>
        <p:nvPicPr>
          <p:cNvPr id="157" name="Google Shape;157;p27"/>
          <p:cNvPicPr preferRelativeResize="0"/>
          <p:nvPr/>
        </p:nvPicPr>
        <p:blipFill>
          <a:blip r:embed="rId3">
            <a:alphaModFix/>
          </a:blip>
          <a:stretch>
            <a:fillRect/>
          </a:stretch>
        </p:blipFill>
        <p:spPr>
          <a:xfrm>
            <a:off x="311700" y="2466700"/>
            <a:ext cx="8520601" cy="2093200"/>
          </a:xfrm>
          <a:prstGeom prst="rect">
            <a:avLst/>
          </a:prstGeom>
          <a:noFill/>
          <a:ln>
            <a:noFill/>
          </a:ln>
        </p:spPr>
      </p:pic>
      <p:sp>
        <p:nvSpPr>
          <p:cNvPr id="158" name="Google Shape;158;p27"/>
          <p:cNvSpPr txBox="1"/>
          <p:nvPr/>
        </p:nvSpPr>
        <p:spPr>
          <a:xfrm>
            <a:off x="311700" y="178425"/>
            <a:ext cx="77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rPr>
              <a:t>                 </a:t>
            </a:r>
            <a:r>
              <a:rPr b="1" lang="en-GB" sz="2800">
                <a:solidFill>
                  <a:schemeClr val="dk1"/>
                </a:solidFill>
              </a:rPr>
              <a:t>Machine Learning Algorithm</a:t>
            </a:r>
            <a:endParaRPr b="1" sz="2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171200"/>
            <a:ext cx="85206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Evaluation for Collaborative Filtering</a:t>
            </a:r>
            <a:endParaRPr b="1">
              <a:latin typeface="Montserrat"/>
              <a:ea typeface="Montserrat"/>
              <a:cs typeface="Montserrat"/>
              <a:sym typeface="Montserrat"/>
            </a:endParaRPr>
          </a:p>
        </p:txBody>
      </p:sp>
      <p:pic>
        <p:nvPicPr>
          <p:cNvPr id="164" name="Google Shape;164;p28"/>
          <p:cNvPicPr preferRelativeResize="0"/>
          <p:nvPr/>
        </p:nvPicPr>
        <p:blipFill>
          <a:blip r:embed="rId3">
            <a:alphaModFix/>
          </a:blip>
          <a:stretch>
            <a:fillRect/>
          </a:stretch>
        </p:blipFill>
        <p:spPr>
          <a:xfrm>
            <a:off x="521350" y="2108750"/>
            <a:ext cx="8201600" cy="2665250"/>
          </a:xfrm>
          <a:prstGeom prst="rect">
            <a:avLst/>
          </a:prstGeom>
          <a:noFill/>
          <a:ln>
            <a:noFill/>
          </a:ln>
        </p:spPr>
      </p:pic>
      <p:sp>
        <p:nvSpPr>
          <p:cNvPr id="165" name="Google Shape;165;p28"/>
          <p:cNvSpPr txBox="1"/>
          <p:nvPr/>
        </p:nvSpPr>
        <p:spPr>
          <a:xfrm>
            <a:off x="5688200" y="723675"/>
            <a:ext cx="2139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Overall Accuracy</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recall@5: 0.3847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recall@10: 0.4759</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recall@15: 0.5358</a:t>
            </a:r>
            <a:endParaRPr b="1" sz="1600">
              <a:solidFill>
                <a:schemeClr val="lt1"/>
              </a:solidFill>
              <a:latin typeface="Montserrat"/>
              <a:ea typeface="Montserrat"/>
              <a:cs typeface="Montserrat"/>
              <a:sym typeface="Montserrat"/>
            </a:endParaRPr>
          </a:p>
        </p:txBody>
      </p:sp>
      <p:sp>
        <p:nvSpPr>
          <p:cNvPr id="166" name="Google Shape;166;p28"/>
          <p:cNvSpPr txBox="1"/>
          <p:nvPr/>
        </p:nvSpPr>
        <p:spPr>
          <a:xfrm>
            <a:off x="645850" y="879300"/>
            <a:ext cx="336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Random 10 User Id Details</a:t>
            </a:r>
            <a:endParaRPr b="1" sz="1600">
              <a:solidFill>
                <a:schemeClr val="lt1"/>
              </a:solidFill>
              <a:latin typeface="Montserrat"/>
              <a:ea typeface="Montserrat"/>
              <a:cs typeface="Montserrat"/>
              <a:sym typeface="Montserrat"/>
            </a:endParaRPr>
          </a:p>
        </p:txBody>
      </p:sp>
      <p:sp>
        <p:nvSpPr>
          <p:cNvPr id="167" name="Google Shape;167;p28"/>
          <p:cNvSpPr/>
          <p:nvPr/>
        </p:nvSpPr>
        <p:spPr>
          <a:xfrm>
            <a:off x="1778175" y="1423975"/>
            <a:ext cx="540600" cy="571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217875"/>
            <a:ext cx="85206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Content-Based Recommendation System</a:t>
            </a:r>
            <a:endParaRPr b="1">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254700" y="1307275"/>
            <a:ext cx="8634600" cy="1441138"/>
          </a:xfrm>
          <a:prstGeom prst="rect">
            <a:avLst/>
          </a:prstGeom>
          <a:noFill/>
          <a:ln>
            <a:noFill/>
          </a:ln>
        </p:spPr>
      </p:pic>
      <p:sp>
        <p:nvSpPr>
          <p:cNvPr id="174" name="Google Shape;174;p29"/>
          <p:cNvSpPr txBox="1"/>
          <p:nvPr/>
        </p:nvSpPr>
        <p:spPr>
          <a:xfrm>
            <a:off x="443550" y="832575"/>
            <a:ext cx="238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Dataset</a:t>
            </a:r>
            <a:endParaRPr b="1" sz="1600">
              <a:solidFill>
                <a:schemeClr val="lt1"/>
              </a:solidFill>
              <a:latin typeface="Montserrat"/>
              <a:ea typeface="Montserrat"/>
              <a:cs typeface="Montserrat"/>
              <a:sym typeface="Montserrat"/>
            </a:endParaRPr>
          </a:p>
        </p:txBody>
      </p:sp>
      <p:pic>
        <p:nvPicPr>
          <p:cNvPr id="175" name="Google Shape;175;p29"/>
          <p:cNvPicPr preferRelativeResize="0"/>
          <p:nvPr/>
        </p:nvPicPr>
        <p:blipFill>
          <a:blip r:embed="rId4">
            <a:alphaModFix/>
          </a:blip>
          <a:stretch>
            <a:fillRect/>
          </a:stretch>
        </p:blipFill>
        <p:spPr>
          <a:xfrm>
            <a:off x="2497800" y="2975700"/>
            <a:ext cx="6536400" cy="1903225"/>
          </a:xfrm>
          <a:prstGeom prst="rect">
            <a:avLst/>
          </a:prstGeom>
          <a:noFill/>
          <a:ln>
            <a:noFill/>
          </a:ln>
        </p:spPr>
      </p:pic>
      <p:sp>
        <p:nvSpPr>
          <p:cNvPr id="176" name="Google Shape;176;p29"/>
          <p:cNvSpPr txBox="1"/>
          <p:nvPr/>
        </p:nvSpPr>
        <p:spPr>
          <a:xfrm>
            <a:off x="254700" y="3120350"/>
            <a:ext cx="2243100" cy="10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rPr b="1" lang="en-GB" sz="1600">
                <a:solidFill>
                  <a:schemeClr val="lt1"/>
                </a:solidFill>
                <a:highlight>
                  <a:srgbClr val="FFFFFF"/>
                </a:highlight>
                <a:latin typeface="Montserrat"/>
                <a:ea typeface="Montserrat"/>
                <a:cs typeface="Montserrat"/>
                <a:sym typeface="Montserrat"/>
              </a:rPr>
              <a:t>TF-IDF Vectorizer Technique</a:t>
            </a:r>
            <a:endParaRPr b="1" sz="1600">
              <a:solidFill>
                <a:schemeClr val="lt1"/>
              </a:solidFill>
              <a:highlight>
                <a:srgbClr val="FFFFFF"/>
              </a:highlight>
              <a:latin typeface="Montserrat"/>
              <a:ea typeface="Montserrat"/>
              <a:cs typeface="Montserrat"/>
              <a:sym typeface="Montserrat"/>
            </a:endParaRPr>
          </a:p>
          <a:p>
            <a:pPr indent="0" lvl="0" marL="0" rtl="0" algn="l">
              <a:spcBef>
                <a:spcPts val="700"/>
              </a:spcBef>
              <a:spcAft>
                <a:spcPts val="0"/>
              </a:spcAft>
              <a:buNone/>
            </a:pPr>
            <a:r>
              <a:t/>
            </a:r>
            <a:endParaRPr/>
          </a:p>
        </p:txBody>
      </p:sp>
      <p:sp>
        <p:nvSpPr>
          <p:cNvPr id="177" name="Google Shape;177;p29"/>
          <p:cNvSpPr/>
          <p:nvPr/>
        </p:nvSpPr>
        <p:spPr>
          <a:xfrm>
            <a:off x="1003800" y="3766150"/>
            <a:ext cx="1260600" cy="614700"/>
          </a:xfrm>
          <a:prstGeom prst="notched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472500" y="1576549"/>
            <a:ext cx="3685250" cy="1990400"/>
          </a:xfrm>
          <a:prstGeom prst="rect">
            <a:avLst/>
          </a:prstGeom>
          <a:noFill/>
          <a:ln>
            <a:noFill/>
          </a:ln>
        </p:spPr>
      </p:pic>
      <p:sp>
        <p:nvSpPr>
          <p:cNvPr id="183" name="Google Shape;183;p30"/>
          <p:cNvSpPr txBox="1"/>
          <p:nvPr/>
        </p:nvSpPr>
        <p:spPr>
          <a:xfrm>
            <a:off x="507375" y="505800"/>
            <a:ext cx="518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Montserrat"/>
                <a:ea typeface="Montserrat"/>
                <a:cs typeface="Montserrat"/>
                <a:sym typeface="Montserrat"/>
              </a:rPr>
              <a:t>Contt..</a:t>
            </a:r>
            <a:endParaRPr sz="2600">
              <a:solidFill>
                <a:srgbClr val="134F5C"/>
              </a:solidFill>
            </a:endParaRPr>
          </a:p>
        </p:txBody>
      </p:sp>
      <p:pic>
        <p:nvPicPr>
          <p:cNvPr id="184" name="Google Shape;184;p30"/>
          <p:cNvPicPr preferRelativeResize="0"/>
          <p:nvPr/>
        </p:nvPicPr>
        <p:blipFill>
          <a:blip r:embed="rId4">
            <a:alphaModFix/>
          </a:blip>
          <a:stretch>
            <a:fillRect/>
          </a:stretch>
        </p:blipFill>
        <p:spPr>
          <a:xfrm>
            <a:off x="4745224" y="1517926"/>
            <a:ext cx="4069625" cy="2107650"/>
          </a:xfrm>
          <a:prstGeom prst="rect">
            <a:avLst/>
          </a:prstGeom>
          <a:noFill/>
          <a:ln>
            <a:noFill/>
          </a:ln>
        </p:spPr>
      </p:pic>
      <p:sp>
        <p:nvSpPr>
          <p:cNvPr id="185" name="Google Shape;185;p30"/>
          <p:cNvSpPr txBox="1"/>
          <p:nvPr/>
        </p:nvSpPr>
        <p:spPr>
          <a:xfrm>
            <a:off x="5832200" y="3870700"/>
            <a:ext cx="250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High Score Words</a:t>
            </a:r>
            <a:endParaRPr sz="400">
              <a:solidFill>
                <a:schemeClr val="lt1"/>
              </a:solidFill>
            </a:endParaRPr>
          </a:p>
        </p:txBody>
      </p:sp>
      <p:sp>
        <p:nvSpPr>
          <p:cNvPr id="186" name="Google Shape;186;p30"/>
          <p:cNvSpPr txBox="1"/>
          <p:nvPr/>
        </p:nvSpPr>
        <p:spPr>
          <a:xfrm>
            <a:off x="1368700" y="3809675"/>
            <a:ext cx="22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rPr>
              <a:t>Low Score Words</a:t>
            </a:r>
            <a:endParaRPr b="1"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336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highlight>
                  <a:srgbClr val="FFFFFF"/>
                </a:highlight>
              </a:rPr>
              <a:t>Cosine Similarity</a:t>
            </a:r>
            <a:endParaRPr/>
          </a:p>
        </p:txBody>
      </p:sp>
      <p:pic>
        <p:nvPicPr>
          <p:cNvPr id="192" name="Google Shape;192;p31"/>
          <p:cNvPicPr preferRelativeResize="0"/>
          <p:nvPr/>
        </p:nvPicPr>
        <p:blipFill>
          <a:blip r:embed="rId3">
            <a:alphaModFix/>
          </a:blip>
          <a:stretch>
            <a:fillRect/>
          </a:stretch>
        </p:blipFill>
        <p:spPr>
          <a:xfrm>
            <a:off x="4923550" y="1290100"/>
            <a:ext cx="3667501" cy="2445000"/>
          </a:xfrm>
          <a:prstGeom prst="rect">
            <a:avLst/>
          </a:prstGeom>
          <a:noFill/>
          <a:ln>
            <a:noFill/>
          </a:ln>
        </p:spPr>
      </p:pic>
      <p:sp>
        <p:nvSpPr>
          <p:cNvPr id="193" name="Google Shape;193;p31"/>
          <p:cNvSpPr txBox="1"/>
          <p:nvPr/>
        </p:nvSpPr>
        <p:spPr>
          <a:xfrm>
            <a:off x="427975" y="1175000"/>
            <a:ext cx="42408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Cosine similarity measures the similarity between two vectors of an inner product space.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It is measured by the cosine of the angle between two vectors and determines whether two vectors are pointing in roughly the same direction.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It is often used to measure document similarity in text analysis.</a:t>
            </a:r>
            <a:endParaRPr b="1" sz="1600">
              <a:solidFill>
                <a:schemeClr val="lt1"/>
              </a:solidFill>
              <a:latin typeface="Montserrat"/>
              <a:ea typeface="Montserrat"/>
              <a:cs typeface="Montserrat"/>
              <a:sym typeface="Montserrat"/>
            </a:endParaRPr>
          </a:p>
        </p:txBody>
      </p:sp>
      <p:pic>
        <p:nvPicPr>
          <p:cNvPr id="194" name="Google Shape;194;p31"/>
          <p:cNvPicPr preferRelativeResize="0"/>
          <p:nvPr/>
        </p:nvPicPr>
        <p:blipFill>
          <a:blip r:embed="rId4">
            <a:alphaModFix/>
          </a:blip>
          <a:stretch>
            <a:fillRect/>
          </a:stretch>
        </p:blipFill>
        <p:spPr>
          <a:xfrm>
            <a:off x="1943300" y="3840800"/>
            <a:ext cx="398145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Problem Statement</a:t>
            </a:r>
            <a:endParaRPr b="1" sz="1600">
              <a:solidFill>
                <a:schemeClr val="lt1"/>
              </a:solidFill>
              <a:highlight>
                <a:schemeClr val="dk2"/>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Data Summary</a:t>
            </a:r>
            <a:endParaRPr b="1" sz="1600">
              <a:solidFill>
                <a:schemeClr val="lt1"/>
              </a:solidFill>
              <a:highlight>
                <a:schemeClr val="dk2"/>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Recommendation System</a:t>
            </a:r>
            <a:endParaRPr b="1" sz="1600">
              <a:solidFill>
                <a:schemeClr val="lt1"/>
              </a:solidFill>
              <a:highlight>
                <a:schemeClr val="dk2"/>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Product Recommendation</a:t>
            </a:r>
            <a:endParaRPr b="1" sz="1600">
              <a:solidFill>
                <a:schemeClr val="lt1"/>
              </a:solidFill>
              <a:highlight>
                <a:schemeClr val="dk2"/>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Approaches of Recommendation Systems</a:t>
            </a:r>
            <a:endParaRPr b="1" sz="1600">
              <a:solidFill>
                <a:schemeClr val="lt1"/>
              </a:solidFill>
              <a:highlight>
                <a:schemeClr val="dk2"/>
              </a:highlight>
              <a:latin typeface="Montserrat"/>
              <a:ea typeface="Montserrat"/>
              <a:cs typeface="Montserrat"/>
              <a:sym typeface="Montserrat"/>
            </a:endParaRPr>
          </a:p>
          <a:p>
            <a:pPr indent="-330200" lvl="0" marL="457200" rtl="0" algn="l">
              <a:lnSpc>
                <a:spcPct val="100000"/>
              </a:lnSpc>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Exploratory Data Analysis</a:t>
            </a:r>
            <a:endParaRPr b="1" sz="1600">
              <a:solidFill>
                <a:schemeClr val="lt1"/>
              </a:solidFill>
              <a:highlight>
                <a:srgbClr val="FFFFFF"/>
              </a:highlight>
              <a:latin typeface="Montserrat"/>
              <a:ea typeface="Montserrat"/>
              <a:cs typeface="Montserrat"/>
              <a:sym typeface="Montserrat"/>
            </a:endParaRPr>
          </a:p>
          <a:p>
            <a:pPr indent="-330200" lvl="0" marL="457200" rtl="0" algn="l">
              <a:lnSpc>
                <a:spcPct val="100000"/>
              </a:lnSpc>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Machine Learning Algorithm</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Challenges</a:t>
            </a:r>
            <a:endParaRPr b="1" sz="1600">
              <a:solidFill>
                <a:schemeClr val="lt1"/>
              </a:solidFill>
              <a:highlight>
                <a:schemeClr val="dk2"/>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chemeClr val="dk2"/>
                </a:highlight>
                <a:latin typeface="Montserrat"/>
                <a:ea typeface="Montserrat"/>
                <a:cs typeface="Montserrat"/>
                <a:sym typeface="Montserrat"/>
              </a:rPr>
              <a:t>Conclusion</a:t>
            </a:r>
            <a:endParaRPr b="1" sz="1600">
              <a:solidFill>
                <a:schemeClr val="lt1"/>
              </a:solidFill>
              <a:highlight>
                <a:schemeClr val="dk2"/>
              </a:highlight>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124500"/>
            <a:ext cx="8520600" cy="661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latin typeface="Montserrat"/>
                <a:ea typeface="Montserrat"/>
                <a:cs typeface="Montserrat"/>
                <a:sym typeface="Montserrat"/>
              </a:rPr>
              <a:t>Token Relevance to a Particular User</a:t>
            </a:r>
            <a:endParaRPr b="1">
              <a:latin typeface="Montserrat"/>
              <a:ea typeface="Montserrat"/>
              <a:cs typeface="Montserrat"/>
              <a:sym typeface="Montserrat"/>
            </a:endParaRPr>
          </a:p>
          <a:p>
            <a:pPr indent="0" lvl="0" marL="0" rtl="0" algn="ctr">
              <a:spcBef>
                <a:spcPts val="0"/>
              </a:spcBef>
              <a:spcAft>
                <a:spcPts val="0"/>
              </a:spcAft>
              <a:buNone/>
            </a:pPr>
            <a:r>
              <a:t/>
            </a:r>
            <a:endParaRPr/>
          </a:p>
        </p:txBody>
      </p:sp>
      <p:sp>
        <p:nvSpPr>
          <p:cNvPr id="200" name="Google Shape;200;p32"/>
          <p:cNvSpPr txBox="1"/>
          <p:nvPr>
            <p:ph idx="1" type="body"/>
          </p:nvPr>
        </p:nvSpPr>
        <p:spPr>
          <a:xfrm>
            <a:off x="1252800" y="910425"/>
            <a:ext cx="5711700" cy="4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Montserrat"/>
                <a:ea typeface="Montserrat"/>
                <a:cs typeface="Montserrat"/>
                <a:sym typeface="Montserrat"/>
              </a:rPr>
              <a:t>UserId: </a:t>
            </a:r>
            <a:r>
              <a:rPr b="1" lang="en-GB">
                <a:solidFill>
                  <a:schemeClr val="lt1"/>
                </a:solidFill>
                <a:highlight>
                  <a:srgbClr val="FFFFFE"/>
                </a:highlight>
                <a:latin typeface="Montserrat"/>
                <a:ea typeface="Montserrat"/>
                <a:cs typeface="Montserrat"/>
                <a:sym typeface="Montserrat"/>
              </a:rPr>
              <a:t>A00414041RD0BXM6WK0GX</a:t>
            </a:r>
            <a:endParaRPr b="1">
              <a:solidFill>
                <a:schemeClr val="lt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p:txBody>
      </p:sp>
      <p:pic>
        <p:nvPicPr>
          <p:cNvPr id="201" name="Google Shape;201;p32"/>
          <p:cNvPicPr preferRelativeResize="0"/>
          <p:nvPr/>
        </p:nvPicPr>
        <p:blipFill>
          <a:blip r:embed="rId3">
            <a:alphaModFix/>
          </a:blip>
          <a:stretch>
            <a:fillRect/>
          </a:stretch>
        </p:blipFill>
        <p:spPr>
          <a:xfrm>
            <a:off x="1157050" y="1344503"/>
            <a:ext cx="2581275" cy="3369600"/>
          </a:xfrm>
          <a:prstGeom prst="rect">
            <a:avLst/>
          </a:prstGeom>
          <a:noFill/>
          <a:ln>
            <a:noFill/>
          </a:ln>
        </p:spPr>
      </p:pic>
      <p:pic>
        <p:nvPicPr>
          <p:cNvPr id="202" name="Google Shape;202;p32"/>
          <p:cNvPicPr preferRelativeResize="0"/>
          <p:nvPr/>
        </p:nvPicPr>
        <p:blipFill>
          <a:blip r:embed="rId4">
            <a:alphaModFix/>
          </a:blip>
          <a:stretch>
            <a:fillRect/>
          </a:stretch>
        </p:blipFill>
        <p:spPr>
          <a:xfrm>
            <a:off x="4524400" y="1374200"/>
            <a:ext cx="2305050" cy="33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140075"/>
            <a:ext cx="85206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Evaluation for Content - Based Recomm...</a:t>
            </a:r>
            <a:endParaRPr b="1">
              <a:latin typeface="Montserrat"/>
              <a:ea typeface="Montserrat"/>
              <a:cs typeface="Montserrat"/>
              <a:sym typeface="Montserrat"/>
            </a:endParaRPr>
          </a:p>
        </p:txBody>
      </p:sp>
      <p:pic>
        <p:nvPicPr>
          <p:cNvPr id="208" name="Google Shape;208;p33"/>
          <p:cNvPicPr preferRelativeResize="0"/>
          <p:nvPr/>
        </p:nvPicPr>
        <p:blipFill>
          <a:blip r:embed="rId3">
            <a:alphaModFix/>
          </a:blip>
          <a:stretch>
            <a:fillRect/>
          </a:stretch>
        </p:blipFill>
        <p:spPr>
          <a:xfrm>
            <a:off x="2085350" y="861925"/>
            <a:ext cx="6987724" cy="1961225"/>
          </a:xfrm>
          <a:prstGeom prst="rect">
            <a:avLst/>
          </a:prstGeom>
          <a:noFill/>
          <a:ln>
            <a:noFill/>
          </a:ln>
        </p:spPr>
      </p:pic>
      <p:pic>
        <p:nvPicPr>
          <p:cNvPr id="209" name="Google Shape;209;p33"/>
          <p:cNvPicPr preferRelativeResize="0"/>
          <p:nvPr/>
        </p:nvPicPr>
        <p:blipFill>
          <a:blip r:embed="rId4">
            <a:alphaModFix/>
          </a:blip>
          <a:stretch>
            <a:fillRect/>
          </a:stretch>
        </p:blipFill>
        <p:spPr>
          <a:xfrm>
            <a:off x="259622" y="2883500"/>
            <a:ext cx="8813453" cy="2087975"/>
          </a:xfrm>
          <a:prstGeom prst="rect">
            <a:avLst/>
          </a:prstGeom>
          <a:noFill/>
          <a:ln>
            <a:noFill/>
          </a:ln>
        </p:spPr>
      </p:pic>
      <p:sp>
        <p:nvSpPr>
          <p:cNvPr id="210" name="Google Shape;210;p33"/>
          <p:cNvSpPr txBox="1"/>
          <p:nvPr/>
        </p:nvSpPr>
        <p:spPr>
          <a:xfrm>
            <a:off x="108950" y="1229450"/>
            <a:ext cx="1976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recall@5:0.83814</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recall@10:0.8630</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highlight>
                  <a:srgbClr val="FFFFFF"/>
                </a:highlight>
                <a:latin typeface="Montserrat"/>
                <a:ea typeface="Montserrat"/>
                <a:cs typeface="Montserrat"/>
                <a:sym typeface="Montserrat"/>
              </a:rPr>
              <a:t>recall@15:0.8680</a:t>
            </a:r>
            <a:endParaRPr b="1" sz="1600">
              <a:solidFill>
                <a:schemeClr val="lt1"/>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16" name="Google Shape;216;p34"/>
          <p:cNvSpPr txBox="1"/>
          <p:nvPr>
            <p:ph idx="1" type="body"/>
          </p:nvPr>
        </p:nvSpPr>
        <p:spPr>
          <a:xfrm>
            <a:off x="311700" y="1206125"/>
            <a:ext cx="7143000" cy="190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High Volume of Data.</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Elevating evaluation score for the models.</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Crashing of session due to large pivot matrix.</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Choosing optimal number of </a:t>
            </a:r>
            <a:r>
              <a:rPr b="1" lang="en-GB">
                <a:solidFill>
                  <a:schemeClr val="lt1"/>
                </a:solidFill>
                <a:highlight>
                  <a:srgbClr val="FFFFFE"/>
                </a:highlight>
                <a:latin typeface="Montserrat"/>
                <a:ea typeface="Montserrat"/>
                <a:cs typeface="Montserrat"/>
                <a:sym typeface="Montserrat"/>
              </a:rPr>
              <a:t>Factors in SVD.</a:t>
            </a:r>
            <a:endParaRPr b="1">
              <a:solidFill>
                <a:schemeClr val="lt1"/>
              </a:solidFill>
              <a:highlight>
                <a:srgbClr val="FFFFFE"/>
              </a:highlight>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highlight>
                  <a:srgbClr val="FFFFFE"/>
                </a:highlight>
                <a:latin typeface="Montserrat"/>
                <a:ea typeface="Montserrat"/>
                <a:cs typeface="Montserrat"/>
                <a:sym typeface="Montserrat"/>
              </a:rPr>
              <a:t>Implementing of Hybrid recommendation Model.</a:t>
            </a:r>
            <a:endParaRPr b="1">
              <a:solidFill>
                <a:schemeClr val="lt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22" name="Google Shape;222;p35"/>
          <p:cNvSpPr txBox="1"/>
          <p:nvPr/>
        </p:nvSpPr>
        <p:spPr>
          <a:xfrm>
            <a:off x="545200" y="1225400"/>
            <a:ext cx="6372600" cy="261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We got </a:t>
            </a:r>
            <a:r>
              <a:rPr b="1" lang="en-GB" sz="1600">
                <a:solidFill>
                  <a:schemeClr val="lt1"/>
                </a:solidFill>
                <a:highlight>
                  <a:srgbClr val="FFFFFF"/>
                </a:highlight>
                <a:latin typeface="Montserrat"/>
                <a:ea typeface="Montserrat"/>
                <a:cs typeface="Montserrat"/>
                <a:sym typeface="Montserrat"/>
              </a:rPr>
              <a:t>recall@5: 0.3847 and recall@10: 0.4759</a:t>
            </a:r>
            <a:r>
              <a:rPr b="1" lang="en-GB" sz="1600">
                <a:solidFill>
                  <a:schemeClr val="lt1"/>
                </a:solidFill>
                <a:latin typeface="Montserrat"/>
                <a:ea typeface="Montserrat"/>
                <a:cs typeface="Montserrat"/>
                <a:sym typeface="Montserrat"/>
              </a:rPr>
              <a:t> for collaborative Model.</a:t>
            </a: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We got </a:t>
            </a:r>
            <a:r>
              <a:rPr b="1" lang="en-GB" sz="1600">
                <a:solidFill>
                  <a:schemeClr val="lt1"/>
                </a:solidFill>
                <a:highlight>
                  <a:srgbClr val="FFFFFF"/>
                </a:highlight>
                <a:latin typeface="Montserrat"/>
                <a:ea typeface="Montserrat"/>
                <a:cs typeface="Montserrat"/>
                <a:sym typeface="Montserrat"/>
              </a:rPr>
              <a:t>recall@5: 0.83814 and recall@10: 0.8630</a:t>
            </a:r>
            <a:r>
              <a:rPr b="1" lang="en-GB" sz="1600">
                <a:solidFill>
                  <a:schemeClr val="lt1"/>
                </a:solidFill>
                <a:latin typeface="Montserrat"/>
                <a:ea typeface="Montserrat"/>
                <a:cs typeface="Montserrat"/>
                <a:sym typeface="Montserrat"/>
              </a:rPr>
              <a:t> for content-based Model.</a:t>
            </a: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As we can see We are getting better recall value for content-based model than collaborative model.</a:t>
            </a: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So we can conclude that content-based model is optimal model for product recommendation.</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2374325" y="1815750"/>
            <a:ext cx="4179300" cy="11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5600">
                <a:latin typeface="Montserrat"/>
                <a:ea typeface="Montserrat"/>
                <a:cs typeface="Montserrat"/>
                <a:sym typeface="Montserrat"/>
              </a:rPr>
              <a:t>Thank You</a:t>
            </a:r>
            <a:endParaRPr b="1" sz="5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166125" y="132275"/>
            <a:ext cx="8520600" cy="638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8" name="Google Shape;68;p15"/>
          <p:cNvSpPr txBox="1"/>
          <p:nvPr>
            <p:ph idx="1" type="body"/>
          </p:nvPr>
        </p:nvSpPr>
        <p:spPr>
          <a:xfrm>
            <a:off x="166125" y="770375"/>
            <a:ext cx="5794500" cy="392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Many online businesses rely on customer reviews and ratings. Explicit feedback is especially important in the ecommerce industry where all customer engagements are impacted by these ratings. Amazon relies on such rating data to power its recommendation engine to provide the best beauty product recommendations that are personalized and </a:t>
            </a:r>
            <a:r>
              <a:rPr b="1" lang="en-GB" sz="1600">
                <a:solidFill>
                  <a:schemeClr val="lt1"/>
                </a:solidFill>
                <a:highlight>
                  <a:srgbClr val="FFFFFF"/>
                </a:highlight>
                <a:latin typeface="Montserrat"/>
                <a:ea typeface="Montserrat"/>
                <a:cs typeface="Montserrat"/>
                <a:sym typeface="Montserrat"/>
              </a:rPr>
              <a:t>most relevant to the user.</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Build a recommender engine that reviews </a:t>
            </a:r>
            <a:r>
              <a:rPr b="1" lang="en-GB" sz="1600">
                <a:solidFill>
                  <a:schemeClr val="lt1"/>
                </a:solidFill>
                <a:highlight>
                  <a:srgbClr val="FFFFFF"/>
                </a:highlight>
                <a:latin typeface="Montserrat"/>
                <a:ea typeface="Montserrat"/>
                <a:cs typeface="Montserrat"/>
                <a:sym typeface="Montserrat"/>
              </a:rPr>
              <a:t>the customer ratings and purchase history to recommend items and improve sales for beauty products.</a:t>
            </a:r>
            <a:endParaRPr>
              <a:solidFill>
                <a:srgbClr val="595858"/>
              </a:solidFill>
              <a:highlight>
                <a:srgbClr val="FFFFFF"/>
              </a:highlight>
              <a:latin typeface="Roboto"/>
              <a:ea typeface="Roboto"/>
              <a:cs typeface="Roboto"/>
              <a:sym typeface="Roboto"/>
            </a:endParaRPr>
          </a:p>
          <a:p>
            <a:pPr indent="0" lvl="0" marL="457200" rtl="0" algn="l">
              <a:spcBef>
                <a:spcPts val="160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9" name="Google Shape;69;p15"/>
          <p:cNvPicPr preferRelativeResize="0"/>
          <p:nvPr/>
        </p:nvPicPr>
        <p:blipFill>
          <a:blip r:embed="rId3">
            <a:alphaModFix/>
          </a:blip>
          <a:stretch>
            <a:fillRect/>
          </a:stretch>
        </p:blipFill>
        <p:spPr>
          <a:xfrm>
            <a:off x="5867175" y="1051750"/>
            <a:ext cx="3225849" cy="27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5" name="Google Shape;75;p16"/>
          <p:cNvSpPr txBox="1"/>
          <p:nvPr>
            <p:ph idx="1" type="body"/>
          </p:nvPr>
        </p:nvSpPr>
        <p:spPr>
          <a:xfrm>
            <a:off x="311700" y="1299500"/>
            <a:ext cx="3625800" cy="277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reviewerID - UserId</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asin - ProductId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reviewer Name</a:t>
            </a:r>
            <a:r>
              <a:rPr b="1" lang="en-GB" sz="1600">
                <a:solidFill>
                  <a:schemeClr val="lt1"/>
                </a:solidFill>
                <a:highlight>
                  <a:srgbClr val="FFFFFF"/>
                </a:highlight>
                <a:latin typeface="Montserrat"/>
                <a:ea typeface="Montserrat"/>
                <a:cs typeface="Montserrat"/>
                <a:sym typeface="Montserrat"/>
              </a:rPr>
              <a:t> - User Name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helpful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review Text</a:t>
            </a:r>
            <a:r>
              <a:rPr b="1" lang="en-GB" sz="1600">
                <a:solidFill>
                  <a:schemeClr val="lt1"/>
                </a:solidFill>
                <a:highlight>
                  <a:srgbClr val="FFFFFF"/>
                </a:highlight>
                <a:latin typeface="Montserrat"/>
                <a:ea typeface="Montserrat"/>
                <a:cs typeface="Montserrat"/>
                <a:sym typeface="Montserrat"/>
              </a:rPr>
              <a:t>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overall - Rating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summary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unixReviewTime </a:t>
            </a:r>
            <a:endParaRPr b="1" sz="1600">
              <a:solidFill>
                <a:schemeClr val="lt1"/>
              </a:solidFill>
              <a:highlight>
                <a:srgbClr val="FFFFFF"/>
              </a:highlight>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GB" sz="1600">
                <a:solidFill>
                  <a:schemeClr val="lt1"/>
                </a:solidFill>
                <a:highlight>
                  <a:srgbClr val="FFFFFF"/>
                </a:highlight>
                <a:latin typeface="Montserrat"/>
                <a:ea typeface="Montserrat"/>
                <a:cs typeface="Montserrat"/>
                <a:sym typeface="Montserrat"/>
              </a:rPr>
              <a:t>review Time</a:t>
            </a:r>
            <a:endParaRPr b="1" sz="1600">
              <a:solidFill>
                <a:schemeClr val="lt1"/>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4164750" y="1844225"/>
            <a:ext cx="4040700" cy="2443300"/>
          </a:xfrm>
          <a:prstGeom prst="rect">
            <a:avLst/>
          </a:prstGeom>
          <a:noFill/>
          <a:ln>
            <a:noFill/>
          </a:ln>
        </p:spPr>
      </p:pic>
      <p:sp>
        <p:nvSpPr>
          <p:cNvPr id="77" name="Google Shape;77;p16"/>
          <p:cNvSpPr txBox="1"/>
          <p:nvPr/>
        </p:nvSpPr>
        <p:spPr>
          <a:xfrm>
            <a:off x="4164750" y="1066050"/>
            <a:ext cx="39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Total Row - 198502</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600">
                <a:solidFill>
                  <a:schemeClr val="lt1"/>
                </a:solidFill>
                <a:latin typeface="Montserrat"/>
                <a:ea typeface="Montserrat"/>
                <a:cs typeface="Montserrat"/>
                <a:sym typeface="Montserrat"/>
              </a:rPr>
              <a:t>Total columns - 9</a:t>
            </a:r>
            <a:endParaRPr b="1" sz="16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Recommended Systems</a:t>
            </a:r>
            <a:endParaRPr b="1">
              <a:latin typeface="Montserrat"/>
              <a:ea typeface="Montserrat"/>
              <a:cs typeface="Montserrat"/>
              <a:sym typeface="Montserrat"/>
            </a:endParaRPr>
          </a:p>
        </p:txBody>
      </p:sp>
      <p:sp>
        <p:nvSpPr>
          <p:cNvPr id="83" name="Google Shape;83;p17"/>
          <p:cNvSpPr txBox="1"/>
          <p:nvPr>
            <p:ph idx="1" type="body"/>
          </p:nvPr>
        </p:nvSpPr>
        <p:spPr>
          <a:xfrm>
            <a:off x="78275" y="1120525"/>
            <a:ext cx="4886100" cy="343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S</a:t>
            </a:r>
            <a:r>
              <a:rPr b="1" lang="en-GB" sz="1600">
                <a:solidFill>
                  <a:schemeClr val="lt1"/>
                </a:solidFill>
                <a:latin typeface="Montserrat"/>
                <a:ea typeface="Montserrat"/>
                <a:cs typeface="Montserrat"/>
                <a:sym typeface="Montserrat"/>
              </a:rPr>
              <a:t>harp system that provides idea about item to users that might interest them.</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Char char="➢"/>
            </a:pPr>
            <a:r>
              <a:rPr b="1" lang="en-GB" sz="1600">
                <a:solidFill>
                  <a:schemeClr val="lt1"/>
                </a:solidFill>
                <a:latin typeface="Montserrat"/>
                <a:ea typeface="Montserrat"/>
                <a:cs typeface="Montserrat"/>
                <a:sym typeface="Montserrat"/>
              </a:rPr>
              <a:t>Recommendation system is subclass of information filtering to predict preferences to the items used by or for users. It personalize recommendation and deals with information overload. These demands throws some challenges so different approaches like memory based, model based are used.</a:t>
            </a:r>
            <a:r>
              <a:rPr b="1" lang="en-GB" sz="1600">
                <a:solidFill>
                  <a:schemeClr val="lt1"/>
                </a:solidFill>
              </a:rPr>
              <a:t> </a:t>
            </a:r>
            <a:endParaRPr b="1" sz="1600">
              <a:solidFill>
                <a:schemeClr val="lt1"/>
              </a:solidFill>
            </a:endParaRPr>
          </a:p>
        </p:txBody>
      </p:sp>
      <p:pic>
        <p:nvPicPr>
          <p:cNvPr id="84" name="Google Shape;84;p17"/>
          <p:cNvPicPr preferRelativeResize="0"/>
          <p:nvPr/>
        </p:nvPicPr>
        <p:blipFill>
          <a:blip r:embed="rId3">
            <a:alphaModFix/>
          </a:blip>
          <a:stretch>
            <a:fillRect/>
          </a:stretch>
        </p:blipFill>
        <p:spPr>
          <a:xfrm>
            <a:off x="4964525" y="1237250"/>
            <a:ext cx="4054200" cy="301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Product Recommendation</a:t>
            </a:r>
            <a:endParaRPr b="1">
              <a:latin typeface="Montserrat"/>
              <a:ea typeface="Montserrat"/>
              <a:cs typeface="Montserrat"/>
              <a:sym typeface="Montserrat"/>
            </a:endParaRPr>
          </a:p>
        </p:txBody>
      </p:sp>
      <p:sp>
        <p:nvSpPr>
          <p:cNvPr id="90" name="Google Shape;90;p18"/>
          <p:cNvSpPr txBox="1"/>
          <p:nvPr>
            <p:ph idx="1" type="body"/>
          </p:nvPr>
        </p:nvSpPr>
        <p:spPr>
          <a:xfrm>
            <a:off x="311700" y="1152475"/>
            <a:ext cx="354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8"/>
          <p:cNvPicPr preferRelativeResize="0"/>
          <p:nvPr/>
        </p:nvPicPr>
        <p:blipFill>
          <a:blip r:embed="rId3">
            <a:alphaModFix/>
          </a:blip>
          <a:stretch>
            <a:fillRect/>
          </a:stretch>
        </p:blipFill>
        <p:spPr>
          <a:xfrm>
            <a:off x="4302475" y="1277075"/>
            <a:ext cx="4571951" cy="3291800"/>
          </a:xfrm>
          <a:prstGeom prst="rect">
            <a:avLst/>
          </a:prstGeom>
          <a:noFill/>
          <a:ln>
            <a:noFill/>
          </a:ln>
        </p:spPr>
      </p:pic>
      <p:pic>
        <p:nvPicPr>
          <p:cNvPr id="92" name="Google Shape;92;p18"/>
          <p:cNvPicPr preferRelativeResize="0"/>
          <p:nvPr/>
        </p:nvPicPr>
        <p:blipFill>
          <a:blip r:embed="rId4">
            <a:alphaModFix/>
          </a:blip>
          <a:stretch>
            <a:fillRect/>
          </a:stretch>
        </p:blipFill>
        <p:spPr>
          <a:xfrm>
            <a:off x="653650" y="1214775"/>
            <a:ext cx="34156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ontserrat"/>
                <a:ea typeface="Montserrat"/>
                <a:cs typeface="Montserrat"/>
                <a:sym typeface="Montserrat"/>
              </a:rPr>
              <a:t>Need of recommendation systems:</a:t>
            </a:r>
            <a:endParaRPr b="1">
              <a:latin typeface="Montserrat"/>
              <a:ea typeface="Montserrat"/>
              <a:cs typeface="Montserrat"/>
              <a:sym typeface="Montserrat"/>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a:off x="1472875" y="1152475"/>
            <a:ext cx="5522600" cy="3577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latin typeface="Montserrat"/>
                <a:ea typeface="Montserrat"/>
                <a:cs typeface="Montserrat"/>
                <a:sym typeface="Montserrat"/>
              </a:rPr>
              <a:t>Approaches of Recommendation System</a:t>
            </a:r>
            <a:r>
              <a:rPr b="1" lang="en-GB">
                <a:solidFill>
                  <a:srgbClr val="980000"/>
                </a:solidFill>
                <a:latin typeface="Montserrat"/>
                <a:ea typeface="Montserrat"/>
                <a:cs typeface="Montserrat"/>
                <a:sym typeface="Montserrat"/>
              </a:rPr>
              <a:t> </a:t>
            </a:r>
            <a:endParaRPr b="1" sz="3800">
              <a:solidFill>
                <a:srgbClr val="980000"/>
              </a:solidFill>
              <a:latin typeface="Montserrat"/>
              <a:ea typeface="Montserrat"/>
              <a:cs typeface="Montserrat"/>
              <a:sym typeface="Montserrat"/>
            </a:endParaRPr>
          </a:p>
        </p:txBody>
      </p:sp>
      <p:sp>
        <p:nvSpPr>
          <p:cNvPr id="105" name="Google Shape;105;p20"/>
          <p:cNvSpPr txBox="1"/>
          <p:nvPr>
            <p:ph idx="1" type="body"/>
          </p:nvPr>
        </p:nvSpPr>
        <p:spPr>
          <a:xfrm>
            <a:off x="311700" y="1268375"/>
            <a:ext cx="4500600" cy="33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134F5C"/>
                </a:solidFill>
                <a:latin typeface="Montserrat"/>
                <a:ea typeface="Montserrat"/>
                <a:cs typeface="Montserrat"/>
                <a:sym typeface="Montserrat"/>
              </a:rPr>
              <a:t>Recommendation system is usually classified on rating estimation:</a:t>
            </a:r>
            <a:endParaRPr b="1">
              <a:solidFill>
                <a:srgbClr val="134F5C"/>
              </a:solidFill>
              <a:latin typeface="Montserrat"/>
              <a:ea typeface="Montserrat"/>
              <a:cs typeface="Montserrat"/>
              <a:sym typeface="Montserrat"/>
            </a:endParaRPr>
          </a:p>
          <a:p>
            <a:pPr indent="0" lvl="0" marL="0" rtl="0" algn="l">
              <a:spcBef>
                <a:spcPts val="0"/>
              </a:spcBef>
              <a:spcAft>
                <a:spcPts val="0"/>
              </a:spcAft>
              <a:buNone/>
            </a:pPr>
            <a:r>
              <a:t/>
            </a:r>
            <a:endParaRPr b="1">
              <a:solidFill>
                <a:srgbClr val="134F5C"/>
              </a:solidFill>
              <a:latin typeface="Montserrat"/>
              <a:ea typeface="Montserrat"/>
              <a:cs typeface="Montserrat"/>
              <a:sym typeface="Montserrat"/>
            </a:endParaRPr>
          </a:p>
          <a:p>
            <a:pPr indent="-342900" lvl="0" marL="457200" rtl="0" algn="l">
              <a:spcBef>
                <a:spcPts val="0"/>
              </a:spcBef>
              <a:spcAft>
                <a:spcPts val="0"/>
              </a:spcAft>
              <a:buClr>
                <a:srgbClr val="134F5C"/>
              </a:buClr>
              <a:buSzPts val="1800"/>
              <a:buFont typeface="Montserrat"/>
              <a:buChar char="➢"/>
            </a:pPr>
            <a:r>
              <a:rPr b="1" lang="en-GB">
                <a:solidFill>
                  <a:srgbClr val="134F5C"/>
                </a:solidFill>
                <a:latin typeface="Montserrat"/>
                <a:ea typeface="Montserrat"/>
                <a:cs typeface="Montserrat"/>
                <a:sym typeface="Montserrat"/>
              </a:rPr>
              <a:t>Collaborative Filtering system</a:t>
            </a:r>
            <a:endParaRPr b="1">
              <a:solidFill>
                <a:srgbClr val="134F5C"/>
              </a:solidFill>
              <a:latin typeface="Montserrat"/>
              <a:ea typeface="Montserrat"/>
              <a:cs typeface="Montserrat"/>
              <a:sym typeface="Montserrat"/>
            </a:endParaRPr>
          </a:p>
          <a:p>
            <a:pPr indent="-342900" lvl="0" marL="457200" rtl="0" algn="l">
              <a:spcBef>
                <a:spcPts val="0"/>
              </a:spcBef>
              <a:spcAft>
                <a:spcPts val="0"/>
              </a:spcAft>
              <a:buClr>
                <a:srgbClr val="134F5C"/>
              </a:buClr>
              <a:buSzPts val="1800"/>
              <a:buFont typeface="Montserrat"/>
              <a:buChar char="➢"/>
            </a:pPr>
            <a:r>
              <a:rPr b="1" lang="en-GB">
                <a:solidFill>
                  <a:srgbClr val="134F5C"/>
                </a:solidFill>
                <a:latin typeface="Montserrat"/>
                <a:ea typeface="Montserrat"/>
                <a:cs typeface="Montserrat"/>
                <a:sym typeface="Montserrat"/>
              </a:rPr>
              <a:t>Content based system</a:t>
            </a:r>
            <a:endParaRPr b="1">
              <a:solidFill>
                <a:srgbClr val="134F5C"/>
              </a:solidFill>
              <a:latin typeface="Montserrat"/>
              <a:ea typeface="Montserrat"/>
              <a:cs typeface="Montserrat"/>
              <a:sym typeface="Montserrat"/>
            </a:endParaRPr>
          </a:p>
          <a:p>
            <a:pPr indent="-342900" lvl="0" marL="457200" rtl="0" algn="l">
              <a:spcBef>
                <a:spcPts val="0"/>
              </a:spcBef>
              <a:spcAft>
                <a:spcPts val="0"/>
              </a:spcAft>
              <a:buClr>
                <a:srgbClr val="134F5C"/>
              </a:buClr>
              <a:buSzPts val="1800"/>
              <a:buFont typeface="Montserrat"/>
              <a:buChar char="➢"/>
            </a:pPr>
            <a:r>
              <a:rPr b="1" lang="en-GB">
                <a:solidFill>
                  <a:srgbClr val="134F5C"/>
                </a:solidFill>
                <a:latin typeface="Montserrat"/>
                <a:ea typeface="Montserrat"/>
                <a:cs typeface="Montserrat"/>
                <a:sym typeface="Montserrat"/>
              </a:rPr>
              <a:t>Hybrid based system</a:t>
            </a:r>
            <a:endParaRPr b="1">
              <a:solidFill>
                <a:srgbClr val="134F5C"/>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rPr lang="en-GB"/>
              <a:t>ative Filtering system  Content based sy</a:t>
            </a:r>
            <a:endParaRPr>
              <a:solidFill>
                <a:srgbClr val="134F5C"/>
              </a:solidFill>
            </a:endParaRPr>
          </a:p>
        </p:txBody>
      </p:sp>
      <p:pic>
        <p:nvPicPr>
          <p:cNvPr id="106" name="Google Shape;106;p20"/>
          <p:cNvPicPr preferRelativeResize="0"/>
          <p:nvPr/>
        </p:nvPicPr>
        <p:blipFill>
          <a:blip r:embed="rId3">
            <a:alphaModFix/>
          </a:blip>
          <a:stretch>
            <a:fillRect/>
          </a:stretch>
        </p:blipFill>
        <p:spPr>
          <a:xfrm>
            <a:off x="4812300" y="1193450"/>
            <a:ext cx="4026901" cy="33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highlight>
                  <a:srgbClr val="FFFFFF"/>
                </a:highlight>
                <a:latin typeface="Montserrat"/>
                <a:ea typeface="Montserrat"/>
                <a:cs typeface="Montserrat"/>
                <a:sym typeface="Montserrat"/>
              </a:rPr>
              <a:t>Exploratory Data Analysis</a:t>
            </a:r>
            <a:endParaRPr b="1">
              <a:latin typeface="Montserrat"/>
              <a:ea typeface="Montserrat"/>
              <a:cs typeface="Montserrat"/>
              <a:sym typeface="Montserrat"/>
            </a:endParaRPr>
          </a:p>
        </p:txBody>
      </p:sp>
      <p:pic>
        <p:nvPicPr>
          <p:cNvPr id="112" name="Google Shape;112;p21"/>
          <p:cNvPicPr preferRelativeResize="0"/>
          <p:nvPr/>
        </p:nvPicPr>
        <p:blipFill>
          <a:blip r:embed="rId3">
            <a:alphaModFix/>
          </a:blip>
          <a:stretch>
            <a:fillRect/>
          </a:stretch>
        </p:blipFill>
        <p:spPr>
          <a:xfrm>
            <a:off x="3883600" y="1335775"/>
            <a:ext cx="4694701" cy="3136849"/>
          </a:xfrm>
          <a:prstGeom prst="rect">
            <a:avLst/>
          </a:prstGeom>
          <a:noFill/>
          <a:ln>
            <a:noFill/>
          </a:ln>
        </p:spPr>
      </p:pic>
      <p:sp>
        <p:nvSpPr>
          <p:cNvPr id="113" name="Google Shape;113;p21"/>
          <p:cNvSpPr txBox="1"/>
          <p:nvPr/>
        </p:nvSpPr>
        <p:spPr>
          <a:xfrm>
            <a:off x="270275" y="1394850"/>
            <a:ext cx="36132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  </a:t>
            </a:r>
            <a:r>
              <a:rPr b="1" lang="en-GB" sz="1800">
                <a:solidFill>
                  <a:schemeClr val="lt1"/>
                </a:solidFill>
                <a:latin typeface="Montserrat"/>
                <a:ea typeface="Montserrat"/>
                <a:cs typeface="Montserrat"/>
                <a:sym typeface="Montserrat"/>
              </a:rPr>
              <a:t>Feature Name - ProductId</a:t>
            </a:r>
            <a:endParaRPr b="1"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Plotted graph has only top 10 products.</a:t>
            </a:r>
            <a:endParaRPr b="1" sz="16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The graph is showing </a:t>
            </a:r>
            <a:r>
              <a:rPr b="1" lang="en-GB" sz="1600">
                <a:solidFill>
                  <a:schemeClr val="lt1"/>
                </a:solidFill>
                <a:latin typeface="Montserrat"/>
                <a:ea typeface="Montserrat"/>
                <a:cs typeface="Montserrat"/>
                <a:sym typeface="Montserrat"/>
              </a:rPr>
              <a:t>how many times</a:t>
            </a:r>
            <a:r>
              <a:rPr b="1" lang="en-GB" sz="1600">
                <a:solidFill>
                  <a:schemeClr val="lt1"/>
                </a:solidFill>
                <a:latin typeface="Montserrat"/>
                <a:ea typeface="Montserrat"/>
                <a:cs typeface="Montserrat"/>
                <a:sym typeface="Montserrat"/>
              </a:rPr>
              <a:t> a particular product has been sold.</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